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1.xml" ContentType="application/vnd.openxmlformats-officedocument.presentationml.notesSlide+xml"/>
  <Override PartName="/ppt/charts/chart11.xml" ContentType="application/vnd.openxmlformats-officedocument.drawingml.chart+xml"/>
  <Override PartName="/ppt/notesSlides/notesSlide2.xml" ContentType="application/vnd.openxmlformats-officedocument.presentationml.notesSlide+xml"/>
  <Override PartName="/ppt/charts/chart12.xml" ContentType="application/vnd.openxmlformats-officedocument.drawingml.chart+xml"/>
  <Override PartName="/ppt/notesSlides/notesSlide3.xml" ContentType="application/vnd.openxmlformats-officedocument.presentationml.notesSl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4.xml" ContentType="application/vnd.openxmlformats-officedocument.presentationml.notesSlide+xml"/>
  <Override PartName="/ppt/charts/chart1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3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74" r:id="rId13"/>
    <p:sldId id="266" r:id="rId14"/>
    <p:sldId id="272" r:id="rId15"/>
    <p:sldId id="268" r:id="rId16"/>
  </p:sldIdLst>
  <p:sldSz cx="9144000" cy="6858000" type="screen4x3"/>
  <p:notesSz cx="6864350" cy="975042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C8E2"/>
    <a:srgbClr val="F4EBF5"/>
    <a:srgbClr val="B3A2C7"/>
    <a:srgbClr val="FFFFCC"/>
    <a:srgbClr val="FFCC99"/>
    <a:srgbClr val="D3EF7B"/>
    <a:srgbClr val="FF9999"/>
    <a:srgbClr val="D99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5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6556992474"/>
          <c:y val="3.01026598186518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UČENCEV</c:v>
                </c:pt>
                <c:pt idx="2">
                  <c:v>DRUGI PRIHODKI</c:v>
                </c:pt>
                <c:pt idx="3">
                  <c:v>SKUPAJ prihodki: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4312804.5</c:v>
                </c:pt>
                <c:pt idx="1">
                  <c:v>351437.3</c:v>
                </c:pt>
                <c:pt idx="2">
                  <c:v>68721.88</c:v>
                </c:pt>
                <c:pt idx="3">
                  <c:v>4732963.68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UČENCEV</c:v>
                </c:pt>
                <c:pt idx="2">
                  <c:v>DRUGI PRIHODKI</c:v>
                </c:pt>
                <c:pt idx="3">
                  <c:v>SKUPAJ prihodki: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4399778.0599999996</c:v>
                </c:pt>
                <c:pt idx="1">
                  <c:v>335000</c:v>
                </c:pt>
                <c:pt idx="2">
                  <c:v>95220</c:v>
                </c:pt>
                <c:pt idx="3">
                  <c:v>4829998.0599999996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UČENCEV</c:v>
                </c:pt>
                <c:pt idx="2">
                  <c:v>DRUGI PRIHODKI</c:v>
                </c:pt>
                <c:pt idx="3">
                  <c:v>SKUPAJ prihodki: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4179759.6</c:v>
                </c:pt>
                <c:pt idx="1">
                  <c:v>393573.43</c:v>
                </c:pt>
                <c:pt idx="2">
                  <c:v>107353.81</c:v>
                </c:pt>
                <c:pt idx="3">
                  <c:v>4680686.84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243776"/>
        <c:axId val="74286208"/>
      </c:barChart>
      <c:catAx>
        <c:axId val="952437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74286208"/>
        <c:crosses val="autoZero"/>
        <c:auto val="1"/>
        <c:lblAlgn val="ctr"/>
        <c:lblOffset val="100"/>
        <c:noMultiLvlLbl val="0"/>
      </c:catAx>
      <c:valAx>
        <c:axId val="74286208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95243776"/>
        <c:crosses val="autoZero"/>
        <c:crossBetween val="between"/>
      </c:val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0999860959529918"/>
          <c:y val="0.78865658868831778"/>
          <c:w val="0.50260715585542659"/>
          <c:h val="6.5359772510028724E-2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57885413671"/>
          <c:y val="7.1167966939475094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List1!$A$2:$A$9</c:f>
              <c:strCache>
                <c:ptCount val="8"/>
                <c:pt idx="0">
                  <c:v>str.izobraževanja</c:v>
                </c:pt>
                <c:pt idx="1">
                  <c:v>str.reprezentance</c:v>
                </c:pt>
                <c:pt idx="2">
                  <c:v>druge storitve</c:v>
                </c:pt>
                <c:pt idx="3">
                  <c:v>revizor.,svetov.stor.,razpisi</c:v>
                </c:pt>
                <c:pt idx="4">
                  <c:v>storitev varstva pri delu</c:v>
                </c:pt>
                <c:pt idx="5">
                  <c:v>sodni stroški, odvetniš.stor.</c:v>
                </c:pt>
                <c:pt idx="6">
                  <c:v>zavarovalna premija</c:v>
                </c:pt>
                <c:pt idx="7">
                  <c:v>nadomestila del.-dnev.kil.</c:v>
                </c:pt>
              </c:strCache>
            </c:strRef>
          </c:cat>
          <c:val>
            <c:numRef>
              <c:f>List1!$B$2:$B$9</c:f>
              <c:numCache>
                <c:formatCode>#,##0_ ;\-#,##0" "</c:formatCode>
                <c:ptCount val="8"/>
                <c:pt idx="0">
                  <c:v>9040</c:v>
                </c:pt>
                <c:pt idx="1">
                  <c:v>1185</c:v>
                </c:pt>
                <c:pt idx="2">
                  <c:v>5189</c:v>
                </c:pt>
                <c:pt idx="3">
                  <c:v>1078.2</c:v>
                </c:pt>
                <c:pt idx="4">
                  <c:v>1313.28</c:v>
                </c:pt>
                <c:pt idx="5">
                  <c:v>80.87</c:v>
                </c:pt>
                <c:pt idx="6">
                  <c:v>14032.6</c:v>
                </c:pt>
                <c:pt idx="7">
                  <c:v>22091.82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invertIfNegative val="0"/>
          <c:cat>
            <c:strRef>
              <c:f>List1!$A$2:$A$9</c:f>
              <c:strCache>
                <c:ptCount val="8"/>
                <c:pt idx="0">
                  <c:v>str.izobraževanja</c:v>
                </c:pt>
                <c:pt idx="1">
                  <c:v>str.reprezentance</c:v>
                </c:pt>
                <c:pt idx="2">
                  <c:v>druge storitve</c:v>
                </c:pt>
                <c:pt idx="3">
                  <c:v>revizor.,svetov.stor.,razpisi</c:v>
                </c:pt>
                <c:pt idx="4">
                  <c:v>storitev varstva pri delu</c:v>
                </c:pt>
                <c:pt idx="5">
                  <c:v>sodni stroški, odvetniš.stor.</c:v>
                </c:pt>
                <c:pt idx="6">
                  <c:v>zavarovalna premija</c:v>
                </c:pt>
                <c:pt idx="7">
                  <c:v>nadomestila del.-dnev.kil.</c:v>
                </c:pt>
              </c:strCache>
            </c:strRef>
          </c:cat>
          <c:val>
            <c:numRef>
              <c:f>List1!$C$2:$C$9</c:f>
              <c:numCache>
                <c:formatCode>#,##0_ ;\-#,##0" "</c:formatCode>
                <c:ptCount val="8"/>
                <c:pt idx="0">
                  <c:v>9239</c:v>
                </c:pt>
                <c:pt idx="1">
                  <c:v>1211</c:v>
                </c:pt>
                <c:pt idx="2">
                  <c:v>5303</c:v>
                </c:pt>
                <c:pt idx="3">
                  <c:v>3000</c:v>
                </c:pt>
                <c:pt idx="4">
                  <c:v>1342.17</c:v>
                </c:pt>
                <c:pt idx="5">
                  <c:v>82.65</c:v>
                </c:pt>
                <c:pt idx="6">
                  <c:v>14341.32</c:v>
                </c:pt>
                <c:pt idx="7">
                  <c:v>22577.84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List1!$A$2:$A$9</c:f>
              <c:strCache>
                <c:ptCount val="8"/>
                <c:pt idx="0">
                  <c:v>str.izobraževanja</c:v>
                </c:pt>
                <c:pt idx="1">
                  <c:v>str.reprezentance</c:v>
                </c:pt>
                <c:pt idx="2">
                  <c:v>druge storitve</c:v>
                </c:pt>
                <c:pt idx="3">
                  <c:v>revizor.,svetov.stor.,razpisi</c:v>
                </c:pt>
                <c:pt idx="4">
                  <c:v>storitev varstva pri delu</c:v>
                </c:pt>
                <c:pt idx="5">
                  <c:v>sodni stroški, odvetniš.stor.</c:v>
                </c:pt>
                <c:pt idx="6">
                  <c:v>zavarovalna premija</c:v>
                </c:pt>
                <c:pt idx="7">
                  <c:v>nadomestila del.-dnev.kil.</c:v>
                </c:pt>
              </c:strCache>
            </c:strRef>
          </c:cat>
          <c:val>
            <c:numRef>
              <c:f>List1!$D$2:$D$9</c:f>
              <c:numCache>
                <c:formatCode>#,##0_ ;\-#,##0" "</c:formatCode>
                <c:ptCount val="8"/>
                <c:pt idx="0">
                  <c:v>2810</c:v>
                </c:pt>
                <c:pt idx="1">
                  <c:v>1066</c:v>
                </c:pt>
                <c:pt idx="2">
                  <c:v>4197</c:v>
                </c:pt>
                <c:pt idx="3">
                  <c:v>3948.35</c:v>
                </c:pt>
                <c:pt idx="4">
                  <c:v>1988.65</c:v>
                </c:pt>
                <c:pt idx="5">
                  <c:v>0</c:v>
                </c:pt>
                <c:pt idx="6">
                  <c:v>12209.14</c:v>
                </c:pt>
                <c:pt idx="7">
                  <c:v>11864.83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125376"/>
        <c:axId val="33008448"/>
      </c:barChart>
      <c:catAx>
        <c:axId val="33125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33008448"/>
        <c:crosses val="autoZero"/>
        <c:auto val="1"/>
        <c:lblAlgn val="ctr"/>
        <c:lblOffset val="100"/>
        <c:noMultiLvlLbl val="0"/>
      </c:catAx>
      <c:valAx>
        <c:axId val="33008448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3125376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/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5707243182361472"/>
          <c:h val="0.571099769245333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Obračunana AMORTIZACIJA</c:v>
                </c:pt>
                <c:pt idx="1">
                  <c:v>Strošek amortizacije</c:v>
                </c:pt>
              </c:strCache>
            </c:strRef>
          </c:cat>
          <c:val>
            <c:numRef>
              <c:f>List1!$B$2:$B$3</c:f>
              <c:numCache>
                <c:formatCode>#,##0</c:formatCode>
                <c:ptCount val="2"/>
                <c:pt idx="0">
                  <c:v>378389.2</c:v>
                </c:pt>
                <c:pt idx="1">
                  <c:v>22650.04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leto 2012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Obračunana AMORTIZACIJA</c:v>
                </c:pt>
                <c:pt idx="1">
                  <c:v>Strošek amortizacije</c:v>
                </c:pt>
              </c:strCache>
            </c:strRef>
          </c:cat>
          <c:val>
            <c:numRef>
              <c:f>List1!$C$2:$C$3</c:f>
              <c:numCache>
                <c:formatCode>#,##0</c:formatCode>
                <c:ptCount val="2"/>
                <c:pt idx="0">
                  <c:v>362100</c:v>
                </c:pt>
                <c:pt idx="1">
                  <c:v>30000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Obračunana AMORTIZACIJA</c:v>
                </c:pt>
                <c:pt idx="1">
                  <c:v>Strošek amortizacije</c:v>
                </c:pt>
              </c:strCache>
            </c:strRef>
          </c:cat>
          <c:val>
            <c:numRef>
              <c:f>List1!$D$2:$D$3</c:f>
              <c:numCache>
                <c:formatCode>#,##0</c:formatCode>
                <c:ptCount val="2"/>
                <c:pt idx="0">
                  <c:v>382510.95</c:v>
                </c:pt>
                <c:pt idx="1">
                  <c:v>19289.650000000001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127936"/>
        <c:axId val="33010752"/>
      </c:barChart>
      <c:catAx>
        <c:axId val="33127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33010752"/>
        <c:crosses val="autoZero"/>
        <c:auto val="1"/>
        <c:lblAlgn val="ctr"/>
        <c:lblOffset val="100"/>
        <c:noMultiLvlLbl val="0"/>
      </c:catAx>
      <c:valAx>
        <c:axId val="3301075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3127936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2336686851453258"/>
          <c:y val="0.7755903117340236"/>
          <c:w val="0.62519462815523763"/>
          <c:h val="7.7545051254298503E-2"/>
        </c:manualLayout>
      </c:layout>
      <c:overlay val="0"/>
      <c:txPr>
        <a:bodyPr/>
        <a:lstStyle/>
        <a:p>
          <a:pPr>
            <a:defRPr sz="12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bruto plače</c:v>
                </c:pt>
                <c:pt idx="1">
                  <c:v>dodatno pokoj.zavarov.</c:v>
                </c:pt>
                <c:pt idx="2">
                  <c:v>prisp.na bruto plače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2931654.43</c:v>
                </c:pt>
                <c:pt idx="1">
                  <c:v>55853.46</c:v>
                </c:pt>
                <c:pt idx="2">
                  <c:v>475370.64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bruto plače</c:v>
                </c:pt>
                <c:pt idx="1">
                  <c:v>dodatno pokoj.zavarov.</c:v>
                </c:pt>
                <c:pt idx="2">
                  <c:v>prisp.na bruto plače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3000000</c:v>
                </c:pt>
                <c:pt idx="1">
                  <c:v>56000</c:v>
                </c:pt>
                <c:pt idx="2">
                  <c:v>486446.78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bruto plače</c:v>
                </c:pt>
                <c:pt idx="1">
                  <c:v>dodatno pokoj.zavarov.</c:v>
                </c:pt>
                <c:pt idx="2">
                  <c:v>prisp.na bruto plače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2872684.07</c:v>
                </c:pt>
                <c:pt idx="1">
                  <c:v>56120</c:v>
                </c:pt>
                <c:pt idx="2">
                  <c:v>468851.23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485632"/>
        <c:axId val="3866624"/>
      </c:barChart>
      <c:catAx>
        <c:axId val="124485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3866624"/>
        <c:crosses val="autoZero"/>
        <c:auto val="1"/>
        <c:lblAlgn val="ctr"/>
        <c:lblOffset val="100"/>
        <c:noMultiLvlLbl val="0"/>
      </c:catAx>
      <c:valAx>
        <c:axId val="3866624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124485632"/>
        <c:crosses val="autoZero"/>
        <c:crossBetween val="between"/>
      </c:valAx>
      <c:spPr>
        <a:solidFill>
          <a:srgbClr val="F4EBF5"/>
        </a:solidFill>
      </c:spPr>
    </c:plotArea>
    <c:legend>
      <c:legendPos val="b"/>
      <c:layout/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Regres za letni dopust</c:v>
                </c:pt>
                <c:pt idx="1">
                  <c:v>Odprav., jub.nag.,sol.pom.</c:v>
                </c:pt>
                <c:pt idx="2">
                  <c:v>Prevoz na delo in prehrana</c:v>
                </c:pt>
                <c:pt idx="3">
                  <c:v>med delom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109384.47</c:v>
                </c:pt>
                <c:pt idx="1">
                  <c:v>24545.14</c:v>
                </c:pt>
                <c:pt idx="2">
                  <c:v>272452.68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Regres za letni dopust</c:v>
                </c:pt>
                <c:pt idx="1">
                  <c:v>Odprav., jub.nag.,sol.pom.</c:v>
                </c:pt>
                <c:pt idx="2">
                  <c:v>Prevoz na delo in prehrana</c:v>
                </c:pt>
                <c:pt idx="3">
                  <c:v>med delom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110000</c:v>
                </c:pt>
                <c:pt idx="1">
                  <c:v>26000</c:v>
                </c:pt>
                <c:pt idx="2">
                  <c:v>275000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Regres za letni dopust</c:v>
                </c:pt>
                <c:pt idx="1">
                  <c:v>Odprav., jub.nag.,sol.pom.</c:v>
                </c:pt>
                <c:pt idx="2">
                  <c:v>Prevoz na delo in prehrana</c:v>
                </c:pt>
                <c:pt idx="3">
                  <c:v>med delom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46743.27</c:v>
                </c:pt>
                <c:pt idx="1">
                  <c:v>55088.6</c:v>
                </c:pt>
                <c:pt idx="2">
                  <c:v>236473.99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303552"/>
        <c:axId val="41641088"/>
      </c:barChart>
      <c:catAx>
        <c:axId val="33303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1641088"/>
        <c:crosses val="autoZero"/>
        <c:auto val="1"/>
        <c:lblAlgn val="ctr"/>
        <c:lblOffset val="100"/>
        <c:noMultiLvlLbl val="0"/>
      </c:catAx>
      <c:valAx>
        <c:axId val="41641088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crossAx val="33303552"/>
        <c:crosses val="autoZero"/>
        <c:crossBetween val="between"/>
        <c:majorUnit val="20000"/>
      </c:valAx>
      <c:spPr>
        <a:solidFill>
          <a:srgbClr val="F4EBF5"/>
        </a:solidFill>
      </c:spPr>
    </c:plotArea>
    <c:legend>
      <c:legendPos val="b"/>
      <c:layout>
        <c:manualLayout>
          <c:xMode val="edge"/>
          <c:yMode val="edge"/>
          <c:x val="0.21420370550303089"/>
          <c:y val="0.93584357975858479"/>
          <c:w val="0.57159245175715157"/>
          <c:h val="6.4156420241417281E-2"/>
        </c:manualLayout>
      </c:layout>
      <c:overlay val="0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srgbClr val="FFFFCC">
        <a:alpha val="0"/>
      </a:srgbClr>
    </a:solidFill>
  </c:spPr>
  <c:txPr>
    <a:bodyPr/>
    <a:lstStyle/>
    <a:p>
      <a:pPr>
        <a:defRPr sz="1400" baseline="0">
          <a:solidFill>
            <a:schemeClr val="tx1"/>
          </a:solidFill>
        </a:defRPr>
      </a:pPr>
      <a:endParaRPr lang="sl-SI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99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19246.669999999998</c:v>
                </c:pt>
                <c:pt idx="1">
                  <c:v>26.41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20000</c:v>
                </c:pt>
                <c:pt idx="1">
                  <c:v>10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10590.46</c:v>
                </c:pt>
                <c:pt idx="1">
                  <c:v>23.46</c:v>
                </c:pt>
                <c:pt idx="2">
                  <c:v>594.75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329216"/>
        <c:axId val="33285248"/>
      </c:barChart>
      <c:catAx>
        <c:axId val="403292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33285248"/>
        <c:crosses val="autoZero"/>
        <c:auto val="1"/>
        <c:lblAlgn val="ctr"/>
        <c:lblOffset val="100"/>
        <c:noMultiLvlLbl val="0"/>
      </c:catAx>
      <c:valAx>
        <c:axId val="33285248"/>
        <c:scaling>
          <c:orientation val="minMax"/>
          <c:max val="7000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40329216"/>
        <c:crosses val="autoZero"/>
        <c:crossBetween val="between"/>
        <c:majorUnit val="500"/>
        <c:minorUnit val="5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474981923075831"/>
          <c:y val="0.77240858260763634"/>
          <c:w val="0.50260715585542659"/>
          <c:h val="6.1826811833811314E-2"/>
        </c:manualLayout>
      </c:layout>
      <c:overlay val="1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9910147273403964"/>
          <c:h val="0.677255550985218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presežek prihodkov 2011</c:v>
                </c:pt>
              </c:strCache>
            </c:strRef>
          </c:tx>
          <c:invertIfNegative val="0"/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List1!$B$2</c:f>
              <c:numCache>
                <c:formatCode>#,##0_ ;\-#,##0" "</c:formatCode>
                <c:ptCount val="1"/>
                <c:pt idx="0">
                  <c:v>10123.209999999999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presežek prihodkov 2012</c:v>
                </c:pt>
              </c:strCache>
            </c:strRef>
          </c:tx>
          <c:invertIfNegative val="0"/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List1!$C$2</c:f>
              <c:numCache>
                <c:formatCode>#,##0_ ;\-#,##0" "</c:formatCode>
                <c:ptCount val="1"/>
                <c:pt idx="0">
                  <c:v>37012.639999999999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300992"/>
        <c:axId val="33288128"/>
      </c:barChart>
      <c:catAx>
        <c:axId val="33300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33288128"/>
        <c:crosses val="autoZero"/>
        <c:auto val="1"/>
        <c:lblAlgn val="ctr"/>
        <c:lblOffset val="100"/>
        <c:noMultiLvlLbl val="0"/>
      </c:catAx>
      <c:valAx>
        <c:axId val="33288128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3300992"/>
        <c:crosses val="autoZero"/>
        <c:crossBetween val="between"/>
      </c:valAx>
      <c:spPr>
        <a:solidFill>
          <a:srgbClr val="F4EBF5"/>
        </a:solidFill>
      </c:spPr>
    </c:plotArea>
    <c:legend>
      <c:legendPos val="b"/>
      <c:layout/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7549351720866966"/>
          <c:y val="8.9985652758033469E-2"/>
          <c:w val="0.41510544137585603"/>
          <c:h val="0.6098462657250231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2012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Prihodki MIZKŠ</c:v>
                </c:pt>
                <c:pt idx="1">
                  <c:v>Prihodki občine Iv.Gorica</c:v>
                </c:pt>
                <c:pt idx="2">
                  <c:v>Prihodki ostali up.jav.sr.</c:v>
                </c:pt>
              </c:strCache>
            </c:strRef>
          </c:cat>
          <c:val>
            <c:numRef>
              <c:f>List1!$B$2:$B$4</c:f>
              <c:numCache>
                <c:formatCode>General</c:formatCode>
                <c:ptCount val="3"/>
                <c:pt idx="0">
                  <c:v>3807287.41</c:v>
                </c:pt>
                <c:pt idx="1">
                  <c:v>348867.72</c:v>
                </c:pt>
                <c:pt idx="2">
                  <c:v>23604.47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2003596701705963"/>
          <c:y val="0.75729035866031114"/>
          <c:w val="0.7996403298294037"/>
          <c:h val="5.1670809082830699E-2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2"/>
          <c:y val="3.0102626453308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šolska kuhinja</c:v>
                </c:pt>
                <c:pt idx="1">
                  <c:v>šola v naravi</c:v>
                </c:pt>
                <c:pt idx="2">
                  <c:v>prevozi,vstop., ostali stroški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263741.58</c:v>
                </c:pt>
                <c:pt idx="1">
                  <c:v>42798.53</c:v>
                </c:pt>
                <c:pt idx="2">
                  <c:v>44897.19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šolska kuhinja</c:v>
                </c:pt>
                <c:pt idx="1">
                  <c:v>šola v naravi</c:v>
                </c:pt>
                <c:pt idx="2">
                  <c:v>prevozi,vstop., ostali stroški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247000</c:v>
                </c:pt>
                <c:pt idx="1">
                  <c:v>45000</c:v>
                </c:pt>
                <c:pt idx="2">
                  <c:v>43000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šolska kuhinja</c:v>
                </c:pt>
                <c:pt idx="1">
                  <c:v>šola v naravi</c:v>
                </c:pt>
                <c:pt idx="2">
                  <c:v>prevozi,vstop., ostali stroški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292406.89</c:v>
                </c:pt>
                <c:pt idx="1">
                  <c:v>65002.69</c:v>
                </c:pt>
                <c:pt idx="2">
                  <c:v>36163.85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834304"/>
        <c:axId val="119615424"/>
      </c:barChart>
      <c:catAx>
        <c:axId val="1248343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 sz="1400"/>
            </a:pPr>
            <a:endParaRPr lang="sl-SI"/>
          </a:p>
        </c:txPr>
        <c:crossAx val="119615424"/>
        <c:crosses val="autoZero"/>
        <c:auto val="0"/>
        <c:lblAlgn val="ctr"/>
        <c:lblOffset val="100"/>
        <c:noMultiLvlLbl val="0"/>
      </c:catAx>
      <c:valAx>
        <c:axId val="119615424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sl-SI"/>
          </a:p>
        </c:txPr>
        <c:crossAx val="124834304"/>
        <c:crosses val="autoZero"/>
        <c:crossBetween val="between"/>
      </c:valAx>
      <c:spPr>
        <a:solidFill>
          <a:srgbClr val="DEC8E2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3289496384768269"/>
          <c:y val="0.74357995555397838"/>
          <c:w val="0.49831136819854555"/>
          <c:h val="6.1826811833811293E-2"/>
        </c:manualLayout>
      </c:layout>
      <c:overlay val="0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 baseline="0">
          <a:solidFill>
            <a:schemeClr val="tx1"/>
          </a:solidFill>
        </a:defRPr>
      </a:pPr>
      <a:endParaRPr lang="sl-SI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88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Vrtec Iv.G.-otroške malice</c:v>
                </c:pt>
                <c:pt idx="1">
                  <c:v>TD - delavske malice Oš, Vrtec</c:v>
                </c:pt>
                <c:pt idx="2">
                  <c:v>TD - uporabnine šolskih prostorov</c:v>
                </c:pt>
                <c:pt idx="3">
                  <c:v>Prihodki od obresti</c:v>
                </c:pt>
                <c:pt idx="4">
                  <c:v>Drugi izredni prihodki</c:v>
                </c:pt>
              </c:strCache>
            </c:strRef>
          </c:cat>
          <c:val>
            <c:numRef>
              <c:f>List1!$B$2:$B$6</c:f>
              <c:numCache>
                <c:formatCode>#,##0_ ;\-#,##0" "</c:formatCode>
                <c:ptCount val="5"/>
                <c:pt idx="0">
                  <c:v>15843.15</c:v>
                </c:pt>
                <c:pt idx="1">
                  <c:v>24242.7</c:v>
                </c:pt>
                <c:pt idx="2">
                  <c:v>18217.5</c:v>
                </c:pt>
                <c:pt idx="3">
                  <c:v>235.12</c:v>
                </c:pt>
                <c:pt idx="4">
                  <c:v>10183.41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Vrtec Iv.G.-otroške malice</c:v>
                </c:pt>
                <c:pt idx="1">
                  <c:v>TD - delavske malice Oš, Vrtec</c:v>
                </c:pt>
                <c:pt idx="2">
                  <c:v>TD - uporabnine šolskih prostorov</c:v>
                </c:pt>
                <c:pt idx="3">
                  <c:v>Prihodki od obresti</c:v>
                </c:pt>
                <c:pt idx="4">
                  <c:v>Drugi izredni prihodki</c:v>
                </c:pt>
              </c:strCache>
            </c:strRef>
          </c:cat>
          <c:val>
            <c:numRef>
              <c:f>List1!$C$2:$C$6</c:f>
              <c:numCache>
                <c:formatCode>#,##0_ ;\-#,##0" "</c:formatCode>
                <c:ptCount val="5"/>
                <c:pt idx="0">
                  <c:v>40000</c:v>
                </c:pt>
                <c:pt idx="1">
                  <c:v>28000</c:v>
                </c:pt>
                <c:pt idx="2">
                  <c:v>20000</c:v>
                </c:pt>
                <c:pt idx="3">
                  <c:v>220</c:v>
                </c:pt>
                <c:pt idx="4">
                  <c:v>7000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Vrtec Iv.G.-otroške malice</c:v>
                </c:pt>
                <c:pt idx="1">
                  <c:v>TD - delavske malice Oš, Vrtec</c:v>
                </c:pt>
                <c:pt idx="2">
                  <c:v>TD - uporabnine šolskih prostorov</c:v>
                </c:pt>
                <c:pt idx="3">
                  <c:v>Prihodki od obresti</c:v>
                </c:pt>
                <c:pt idx="4">
                  <c:v>Drugi izredni prihodki</c:v>
                </c:pt>
              </c:strCache>
            </c:strRef>
          </c:cat>
          <c:val>
            <c:numRef>
              <c:f>List1!$D$2:$D$6</c:f>
              <c:numCache>
                <c:formatCode>#,##0_ ;\-#,##0" "</c:formatCode>
                <c:ptCount val="5"/>
                <c:pt idx="0">
                  <c:v>48228.03</c:v>
                </c:pt>
                <c:pt idx="1">
                  <c:v>32614.42</c:v>
                </c:pt>
                <c:pt idx="2">
                  <c:v>17782.02</c:v>
                </c:pt>
                <c:pt idx="3">
                  <c:v>261.60000000000002</c:v>
                </c:pt>
                <c:pt idx="4">
                  <c:v>8467.74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43712"/>
        <c:axId val="119616576"/>
      </c:barChart>
      <c:catAx>
        <c:axId val="18437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19616576"/>
        <c:crosses val="autoZero"/>
        <c:auto val="1"/>
        <c:lblAlgn val="ctr"/>
        <c:lblOffset val="100"/>
        <c:noMultiLvlLbl val="0"/>
      </c:catAx>
      <c:valAx>
        <c:axId val="119616576"/>
        <c:scaling>
          <c:orientation val="minMax"/>
          <c:max val="60000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1843712"/>
        <c:crosses val="autoZero"/>
        <c:crossBetween val="between"/>
        <c:majorUnit val="5000"/>
        <c:minorUnit val="1000"/>
      </c:valAx>
      <c:spPr>
        <a:solidFill>
          <a:srgbClr val="DEC8E2">
            <a:alpha val="46000"/>
          </a:srgbClr>
        </a:solidFill>
      </c:spPr>
    </c:plotArea>
    <c:legend>
      <c:legendPos val="b"/>
      <c:legendEntry>
        <c:idx val="0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</c:legendEntry>
      <c:layout>
        <c:manualLayout>
          <c:xMode val="edge"/>
          <c:yMode val="edge"/>
          <c:x val="0.28394515717028801"/>
          <c:y val="0.77240858260763634"/>
          <c:w val="0.50260715585542659"/>
          <c:h val="6.1826811833811272E-2"/>
        </c:manualLayout>
      </c:layout>
      <c:overlay val="1"/>
      <c:txPr>
        <a:bodyPr/>
        <a:lstStyle/>
        <a:p>
          <a:pPr>
            <a:defRPr sz="1400" baseline="0"/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7996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List1!$A$2:$A$8</c:f>
              <c:strCache>
                <c:ptCount val="7"/>
                <c:pt idx="0">
                  <c:v>Porabljen material</c:v>
                </c:pt>
                <c:pt idx="1">
                  <c:v>Porabljena energija</c:v>
                </c:pt>
                <c:pt idx="2">
                  <c:v>Stroški storitev</c:v>
                </c:pt>
                <c:pt idx="3">
                  <c:v>Zavarovalne premije</c:v>
                </c:pt>
                <c:pt idx="4">
                  <c:v>Nadom.delavcem in reprez.</c:v>
                </c:pt>
                <c:pt idx="5">
                  <c:v>Amortizacija</c:v>
                </c:pt>
                <c:pt idx="6">
                  <c:v>Stroški dela</c:v>
                </c:pt>
              </c:strCache>
            </c:strRef>
          </c:cat>
          <c:val>
            <c:numRef>
              <c:f>List1!$B$2:$B$8</c:f>
              <c:numCache>
                <c:formatCode>#,##0_ ;\-#,##0" "</c:formatCode>
                <c:ptCount val="7"/>
                <c:pt idx="0">
                  <c:v>369282.48</c:v>
                </c:pt>
                <c:pt idx="1">
                  <c:v>132286.99</c:v>
                </c:pt>
                <c:pt idx="2">
                  <c:v>273962.64</c:v>
                </c:pt>
                <c:pt idx="3">
                  <c:v>14032.6</c:v>
                </c:pt>
                <c:pt idx="4">
                  <c:v>22091.82</c:v>
                </c:pt>
                <c:pt idx="5">
                  <c:v>22650.04</c:v>
                </c:pt>
                <c:pt idx="6">
                  <c:v>3869260.82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invertIfNegative val="0"/>
          <c:cat>
            <c:strRef>
              <c:f>List1!$A$2:$A$8</c:f>
              <c:strCache>
                <c:ptCount val="7"/>
                <c:pt idx="0">
                  <c:v>Porabljen material</c:v>
                </c:pt>
                <c:pt idx="1">
                  <c:v>Porabljena energija</c:v>
                </c:pt>
                <c:pt idx="2">
                  <c:v>Stroški storitev</c:v>
                </c:pt>
                <c:pt idx="3">
                  <c:v>Zavarovalne premije</c:v>
                </c:pt>
                <c:pt idx="4">
                  <c:v>Nadom.delavcem in reprez.</c:v>
                </c:pt>
                <c:pt idx="5">
                  <c:v>Amortizacija</c:v>
                </c:pt>
                <c:pt idx="6">
                  <c:v>Stroški dela</c:v>
                </c:pt>
              </c:strCache>
            </c:strRef>
          </c:cat>
          <c:val>
            <c:numRef>
              <c:f>List1!$C$2:$C$8</c:f>
              <c:numCache>
                <c:formatCode>#,##0_ ;\-#,##0" "</c:formatCode>
                <c:ptCount val="7"/>
                <c:pt idx="0">
                  <c:v>378548.51</c:v>
                </c:pt>
                <c:pt idx="1">
                  <c:v>138816.84</c:v>
                </c:pt>
                <c:pt idx="2">
                  <c:v>272256.77</c:v>
                </c:pt>
                <c:pt idx="3">
                  <c:v>14341.32</c:v>
                </c:pt>
                <c:pt idx="4">
                  <c:v>22577.84</c:v>
                </c:pt>
                <c:pt idx="5">
                  <c:v>30000</c:v>
                </c:pt>
                <c:pt idx="6">
                  <c:v>3953446.78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List1!$A$2:$A$8</c:f>
              <c:strCache>
                <c:ptCount val="7"/>
                <c:pt idx="0">
                  <c:v>Porabljen material</c:v>
                </c:pt>
                <c:pt idx="1">
                  <c:v>Porabljena energija</c:v>
                </c:pt>
                <c:pt idx="2">
                  <c:v>Stroški storitev</c:v>
                </c:pt>
                <c:pt idx="3">
                  <c:v>Zavarovalne premije</c:v>
                </c:pt>
                <c:pt idx="4">
                  <c:v>Nadom.delavcem in reprez.</c:v>
                </c:pt>
                <c:pt idx="5">
                  <c:v>Amortizacija</c:v>
                </c:pt>
                <c:pt idx="6">
                  <c:v>Stroški dela</c:v>
                </c:pt>
              </c:strCache>
            </c:strRef>
          </c:cat>
          <c:val>
            <c:numRef>
              <c:f>List1!$D$2:$D$8</c:f>
              <c:numCache>
                <c:formatCode>#,##0_ ;\-#,##0" "</c:formatCode>
                <c:ptCount val="7"/>
                <c:pt idx="0">
                  <c:v>392606.66</c:v>
                </c:pt>
                <c:pt idx="1">
                  <c:v>188230.15</c:v>
                </c:pt>
                <c:pt idx="2">
                  <c:v>272303.94</c:v>
                </c:pt>
                <c:pt idx="3">
                  <c:v>12209.14</c:v>
                </c:pt>
                <c:pt idx="4">
                  <c:v>11864.83</c:v>
                </c:pt>
                <c:pt idx="5">
                  <c:v>19289.650000000001</c:v>
                </c:pt>
                <c:pt idx="6">
                  <c:v>3735961.16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828096"/>
        <c:axId val="119618880"/>
      </c:barChart>
      <c:catAx>
        <c:axId val="1178280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 baseline="0">
                <a:solidFill>
                  <a:schemeClr val="tx1"/>
                </a:solidFill>
              </a:defRPr>
            </a:pPr>
            <a:endParaRPr lang="sl-SI"/>
          </a:p>
        </c:txPr>
        <c:crossAx val="119618880"/>
        <c:crosses val="autoZero"/>
        <c:auto val="1"/>
        <c:lblAlgn val="ctr"/>
        <c:lblOffset val="100"/>
        <c:noMultiLvlLbl val="0"/>
      </c:catAx>
      <c:valAx>
        <c:axId val="119618880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117828096"/>
        <c:crosses val="autoZero"/>
        <c:crossBetween val="between"/>
        <c:majorUnit val="1000000"/>
        <c:minorUnit val="10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9927072267970162"/>
          <c:y val="0.93096609552623621"/>
          <c:w val="0.50260715585542659"/>
          <c:h val="6.1826811833811252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List1!$A$2:$A$12</c:f>
              <c:strCache>
                <c:ptCount val="10"/>
                <c:pt idx="0">
                  <c:v>živila</c:v>
                </c:pt>
                <c:pt idx="1">
                  <c:v>učila</c:v>
                </c:pt>
                <c:pt idx="2">
                  <c:v>mat.za str.iz. + revije</c:v>
                </c:pt>
                <c:pt idx="3">
                  <c:v>pisarniški material</c:v>
                </c:pt>
                <c:pt idx="4">
                  <c:v>čistila</c:v>
                </c:pt>
                <c:pt idx="5">
                  <c:v>material za vzdrž.</c:v>
                </c:pt>
                <c:pt idx="6">
                  <c:v>material za vzdrž. vozil</c:v>
                </c:pt>
                <c:pt idx="7">
                  <c:v>delovna obleka</c:v>
                </c:pt>
                <c:pt idx="8">
                  <c:v>drug porabljen material</c:v>
                </c:pt>
                <c:pt idx="9">
                  <c:v>učbeniški sklad</c:v>
                </c:pt>
              </c:strCache>
            </c:strRef>
          </c:cat>
          <c:val>
            <c:numRef>
              <c:f>List1!$B$2:$B$12</c:f>
              <c:numCache>
                <c:formatCode>#,##0_ ;\-#,##0" "</c:formatCode>
                <c:ptCount val="11"/>
                <c:pt idx="0">
                  <c:v>263790.45</c:v>
                </c:pt>
                <c:pt idx="1">
                  <c:v>5551.93</c:v>
                </c:pt>
                <c:pt idx="2">
                  <c:v>5856.35</c:v>
                </c:pt>
                <c:pt idx="3">
                  <c:v>21862.41</c:v>
                </c:pt>
                <c:pt idx="4">
                  <c:v>34444.04</c:v>
                </c:pt>
                <c:pt idx="5">
                  <c:v>14489.68</c:v>
                </c:pt>
                <c:pt idx="6">
                  <c:v>746.65</c:v>
                </c:pt>
                <c:pt idx="7">
                  <c:v>2726.8</c:v>
                </c:pt>
                <c:pt idx="8">
                  <c:v>6254.3</c:v>
                </c:pt>
                <c:pt idx="9">
                  <c:v>13559.87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invertIfNegative val="0"/>
          <c:cat>
            <c:strRef>
              <c:f>List1!$A$2:$A$12</c:f>
              <c:strCache>
                <c:ptCount val="10"/>
                <c:pt idx="0">
                  <c:v>živila</c:v>
                </c:pt>
                <c:pt idx="1">
                  <c:v>učila</c:v>
                </c:pt>
                <c:pt idx="2">
                  <c:v>mat.za str.iz. + revije</c:v>
                </c:pt>
                <c:pt idx="3">
                  <c:v>pisarniški material</c:v>
                </c:pt>
                <c:pt idx="4">
                  <c:v>čistila</c:v>
                </c:pt>
                <c:pt idx="5">
                  <c:v>material za vzdrž.</c:v>
                </c:pt>
                <c:pt idx="6">
                  <c:v>material za vzdrž. vozil</c:v>
                </c:pt>
                <c:pt idx="7">
                  <c:v>delovna obleka</c:v>
                </c:pt>
                <c:pt idx="8">
                  <c:v>drug porabljen material</c:v>
                </c:pt>
                <c:pt idx="9">
                  <c:v>učbeniški sklad</c:v>
                </c:pt>
              </c:strCache>
            </c:strRef>
          </c:cat>
          <c:val>
            <c:numRef>
              <c:f>List1!$C$2:$C$12</c:f>
              <c:numCache>
                <c:formatCode>#,##0_ ;\-#,##0" "</c:formatCode>
                <c:ptCount val="11"/>
                <c:pt idx="0">
                  <c:v>269593.84000000003</c:v>
                </c:pt>
                <c:pt idx="1">
                  <c:v>5674.08</c:v>
                </c:pt>
                <c:pt idx="2">
                  <c:v>5985.19</c:v>
                </c:pt>
                <c:pt idx="3">
                  <c:v>22343.38</c:v>
                </c:pt>
                <c:pt idx="4">
                  <c:v>35201.81</c:v>
                </c:pt>
                <c:pt idx="5">
                  <c:v>14808.45</c:v>
                </c:pt>
                <c:pt idx="6">
                  <c:v>763.08</c:v>
                </c:pt>
                <c:pt idx="7">
                  <c:v>2786.79</c:v>
                </c:pt>
                <c:pt idx="8">
                  <c:v>6391.89</c:v>
                </c:pt>
                <c:pt idx="9">
                  <c:v>15000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List1!$A$2:$A$12</c:f>
              <c:strCache>
                <c:ptCount val="10"/>
                <c:pt idx="0">
                  <c:v>živila</c:v>
                </c:pt>
                <c:pt idx="1">
                  <c:v>učila</c:v>
                </c:pt>
                <c:pt idx="2">
                  <c:v>mat.za str.iz. + revije</c:v>
                </c:pt>
                <c:pt idx="3">
                  <c:v>pisarniški material</c:v>
                </c:pt>
                <c:pt idx="4">
                  <c:v>čistila</c:v>
                </c:pt>
                <c:pt idx="5">
                  <c:v>material za vzdrž.</c:v>
                </c:pt>
                <c:pt idx="6">
                  <c:v>material za vzdrž. vozil</c:v>
                </c:pt>
                <c:pt idx="7">
                  <c:v>delovna obleka</c:v>
                </c:pt>
                <c:pt idx="8">
                  <c:v>drug porabljen material</c:v>
                </c:pt>
                <c:pt idx="9">
                  <c:v>učbeniški sklad</c:v>
                </c:pt>
              </c:strCache>
            </c:strRef>
          </c:cat>
          <c:val>
            <c:numRef>
              <c:f>List1!$D$2:$D$12</c:f>
              <c:numCache>
                <c:formatCode>#,##0_ ;\-#,##0" "</c:formatCode>
                <c:ptCount val="11"/>
                <c:pt idx="0">
                  <c:v>282296.17</c:v>
                </c:pt>
                <c:pt idx="1">
                  <c:v>7824.4</c:v>
                </c:pt>
                <c:pt idx="2">
                  <c:v>9968.4</c:v>
                </c:pt>
                <c:pt idx="3">
                  <c:v>21032.92</c:v>
                </c:pt>
                <c:pt idx="4">
                  <c:v>37537.57</c:v>
                </c:pt>
                <c:pt idx="5">
                  <c:v>11702.57</c:v>
                </c:pt>
                <c:pt idx="6">
                  <c:v>652.51</c:v>
                </c:pt>
                <c:pt idx="7">
                  <c:v>4484.22</c:v>
                </c:pt>
                <c:pt idx="8">
                  <c:v>4490.8599999999997</c:v>
                </c:pt>
                <c:pt idx="9">
                  <c:v>12617.04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836864"/>
        <c:axId val="124667584"/>
      </c:barChart>
      <c:catAx>
        <c:axId val="1248368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24667584"/>
        <c:crosses val="autoZero"/>
        <c:auto val="1"/>
        <c:lblAlgn val="ctr"/>
        <c:lblOffset val="100"/>
        <c:noMultiLvlLbl val="0"/>
      </c:catAx>
      <c:valAx>
        <c:axId val="124667584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24836864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321726290750331"/>
          <c:y val="0.93666934426194159"/>
          <c:w val="0.50260715585542659"/>
          <c:h val="6.0199790469763294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električna ener.</c:v>
                </c:pt>
                <c:pt idx="1">
                  <c:v>pogonsko gorivo</c:v>
                </c:pt>
                <c:pt idx="2">
                  <c:v>kuril.olje, plin za ogr.</c:v>
                </c:pt>
                <c:pt idx="3">
                  <c:v>SKUPAJ: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38216.300000000003</c:v>
                </c:pt>
                <c:pt idx="1">
                  <c:v>4657.32</c:v>
                </c:pt>
                <c:pt idx="2">
                  <c:v>89413.37</c:v>
                </c:pt>
                <c:pt idx="3">
                  <c:v>132286.99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električna ener.</c:v>
                </c:pt>
                <c:pt idx="1">
                  <c:v>pogonsko gorivo</c:v>
                </c:pt>
                <c:pt idx="2">
                  <c:v>kuril.olje, plin za ogr.</c:v>
                </c:pt>
                <c:pt idx="3">
                  <c:v>SKUPAJ: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39057.06</c:v>
                </c:pt>
                <c:pt idx="1">
                  <c:v>4759.78</c:v>
                </c:pt>
                <c:pt idx="2">
                  <c:v>95000</c:v>
                </c:pt>
                <c:pt idx="3">
                  <c:v>138816.84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električna ener.</c:v>
                </c:pt>
                <c:pt idx="1">
                  <c:v>pogonsko gorivo</c:v>
                </c:pt>
                <c:pt idx="2">
                  <c:v>kuril.olje, plin za ogr.</c:v>
                </c:pt>
                <c:pt idx="3">
                  <c:v>SKUPAJ: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40878.620000000003</c:v>
                </c:pt>
                <c:pt idx="1">
                  <c:v>5024.3500000000004</c:v>
                </c:pt>
                <c:pt idx="2">
                  <c:v>142327.18</c:v>
                </c:pt>
                <c:pt idx="3">
                  <c:v>188230.15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469248"/>
        <c:axId val="124669888"/>
      </c:barChart>
      <c:catAx>
        <c:axId val="1244692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24669888"/>
        <c:crosses val="autoZero"/>
        <c:auto val="1"/>
        <c:lblAlgn val="ctr"/>
        <c:lblOffset val="100"/>
        <c:noMultiLvlLbl val="0"/>
      </c:catAx>
      <c:valAx>
        <c:axId val="124669888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124469248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474981923075831"/>
          <c:y val="0.77839783043375588"/>
          <c:w val="0.50260715585542659"/>
          <c:h val="6.0199790469763294E-2"/>
        </c:manualLayout>
      </c:layout>
      <c:overlay val="0"/>
      <c:txPr>
        <a:bodyPr/>
        <a:lstStyle/>
        <a:p>
          <a:pPr>
            <a:defRPr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List1!$A$2:$A$11</c:f>
              <c:strCache>
                <c:ptCount val="10"/>
                <c:pt idx="0">
                  <c:v>ŠVN, kult., špor. dnevi…</c:v>
                </c:pt>
                <c:pt idx="1">
                  <c:v>prevozi - ŠVN, kult., špor. dnevi</c:v>
                </c:pt>
                <c:pt idx="2">
                  <c:v>telef.stor.</c:v>
                </c:pt>
                <c:pt idx="3">
                  <c:v>poštnina</c:v>
                </c:pt>
                <c:pt idx="4">
                  <c:v>čistilne storitve</c:v>
                </c:pt>
                <c:pt idx="5">
                  <c:v>vzdr.ostale opreme</c:v>
                </c:pt>
                <c:pt idx="6">
                  <c:v>vzdr.in popr.vozil</c:v>
                </c:pt>
                <c:pt idx="7">
                  <c:v>regist.in zavar.vozil</c:v>
                </c:pt>
                <c:pt idx="8">
                  <c:v>varovanje objektov</c:v>
                </c:pt>
                <c:pt idx="9">
                  <c:v>vzdržev.objektov</c:v>
                </c:pt>
              </c:strCache>
            </c:strRef>
          </c:cat>
          <c:val>
            <c:numRef>
              <c:f>List1!$B$2:$B$11</c:f>
              <c:numCache>
                <c:formatCode>#,##0_ ;\-#,##0" "</c:formatCode>
                <c:ptCount val="10"/>
                <c:pt idx="0">
                  <c:v>62329.35</c:v>
                </c:pt>
                <c:pt idx="1">
                  <c:v>32662.05</c:v>
                </c:pt>
                <c:pt idx="2">
                  <c:v>11538.38</c:v>
                </c:pt>
                <c:pt idx="3">
                  <c:v>2780.16</c:v>
                </c:pt>
                <c:pt idx="4">
                  <c:v>25190.58</c:v>
                </c:pt>
                <c:pt idx="5">
                  <c:v>17496.28</c:v>
                </c:pt>
                <c:pt idx="6">
                  <c:v>929.27</c:v>
                </c:pt>
                <c:pt idx="7">
                  <c:v>813.43</c:v>
                </c:pt>
                <c:pt idx="8">
                  <c:v>12812.36</c:v>
                </c:pt>
                <c:pt idx="9">
                  <c:v>17911.490000000002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invertIfNegative val="0"/>
          <c:cat>
            <c:strRef>
              <c:f>List1!$A$2:$A$11</c:f>
              <c:strCache>
                <c:ptCount val="10"/>
                <c:pt idx="0">
                  <c:v>ŠVN, kult., špor. dnevi…</c:v>
                </c:pt>
                <c:pt idx="1">
                  <c:v>prevozi - ŠVN, kult., špor. dnevi</c:v>
                </c:pt>
                <c:pt idx="2">
                  <c:v>telef.stor.</c:v>
                </c:pt>
                <c:pt idx="3">
                  <c:v>poštnina</c:v>
                </c:pt>
                <c:pt idx="4">
                  <c:v>čistilne storitve</c:v>
                </c:pt>
                <c:pt idx="5">
                  <c:v>vzdr.ostale opreme</c:v>
                </c:pt>
                <c:pt idx="6">
                  <c:v>vzdr.in popr.vozil</c:v>
                </c:pt>
                <c:pt idx="7">
                  <c:v>regist.in zavar.vozil</c:v>
                </c:pt>
                <c:pt idx="8">
                  <c:v>varovanje objektov</c:v>
                </c:pt>
                <c:pt idx="9">
                  <c:v>vzdržev.objektov</c:v>
                </c:pt>
              </c:strCache>
            </c:strRef>
          </c:cat>
          <c:val>
            <c:numRef>
              <c:f>List1!$C$2:$C$11</c:f>
              <c:numCache>
                <c:formatCode>#,##0_ ;\-#,##0" "</c:formatCode>
                <c:ptCount val="10"/>
                <c:pt idx="0">
                  <c:v>65000</c:v>
                </c:pt>
                <c:pt idx="1">
                  <c:v>33380.620000000003</c:v>
                </c:pt>
                <c:pt idx="2">
                  <c:v>11792.22</c:v>
                </c:pt>
                <c:pt idx="3">
                  <c:v>2841.32</c:v>
                </c:pt>
                <c:pt idx="4">
                  <c:v>25744.78</c:v>
                </c:pt>
                <c:pt idx="5">
                  <c:v>17881.2</c:v>
                </c:pt>
                <c:pt idx="6">
                  <c:v>949.71</c:v>
                </c:pt>
                <c:pt idx="7">
                  <c:v>831.33</c:v>
                </c:pt>
                <c:pt idx="8">
                  <c:v>13094.23</c:v>
                </c:pt>
                <c:pt idx="9">
                  <c:v>18305.54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List1!$A$2:$A$11</c:f>
              <c:strCache>
                <c:ptCount val="10"/>
                <c:pt idx="0">
                  <c:v>ŠVN, kult., špor. dnevi…</c:v>
                </c:pt>
                <c:pt idx="1">
                  <c:v>prevozi - ŠVN, kult., špor. dnevi</c:v>
                </c:pt>
                <c:pt idx="2">
                  <c:v>telef.stor.</c:v>
                </c:pt>
                <c:pt idx="3">
                  <c:v>poštnina</c:v>
                </c:pt>
                <c:pt idx="4">
                  <c:v>čistilne storitve</c:v>
                </c:pt>
                <c:pt idx="5">
                  <c:v>vzdr.ostale opreme</c:v>
                </c:pt>
                <c:pt idx="6">
                  <c:v>vzdr.in popr.vozil</c:v>
                </c:pt>
                <c:pt idx="7">
                  <c:v>regist.in zavar.vozil</c:v>
                </c:pt>
                <c:pt idx="8">
                  <c:v>varovanje objektov</c:v>
                </c:pt>
                <c:pt idx="9">
                  <c:v>vzdržev.objektov</c:v>
                </c:pt>
              </c:strCache>
            </c:strRef>
          </c:cat>
          <c:val>
            <c:numRef>
              <c:f>List1!$D$2:$D$11</c:f>
              <c:numCache>
                <c:formatCode>#,##0_ ;\-#,##0" "</c:formatCode>
                <c:ptCount val="10"/>
                <c:pt idx="0">
                  <c:v>75251.53</c:v>
                </c:pt>
                <c:pt idx="1">
                  <c:v>36003.279999999999</c:v>
                </c:pt>
                <c:pt idx="2">
                  <c:v>10441.049999999999</c:v>
                </c:pt>
                <c:pt idx="3">
                  <c:v>2204.25</c:v>
                </c:pt>
                <c:pt idx="4">
                  <c:v>25133.78</c:v>
                </c:pt>
                <c:pt idx="5">
                  <c:v>20986.85</c:v>
                </c:pt>
                <c:pt idx="6">
                  <c:v>423.02</c:v>
                </c:pt>
                <c:pt idx="7">
                  <c:v>690.17</c:v>
                </c:pt>
                <c:pt idx="8">
                  <c:v>17012.87</c:v>
                </c:pt>
                <c:pt idx="9">
                  <c:v>17571.009999999998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829120"/>
        <c:axId val="124672192"/>
      </c:barChart>
      <c:catAx>
        <c:axId val="1178291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124672192"/>
        <c:crosses val="autoZero"/>
        <c:auto val="1"/>
        <c:lblAlgn val="ctr"/>
        <c:lblOffset val="100"/>
        <c:noMultiLvlLbl val="0"/>
      </c:catAx>
      <c:valAx>
        <c:axId val="124672192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117829120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8082626426645207"/>
          <c:y val="0.88236347673901916"/>
          <c:w val="0.50260715585542659"/>
          <c:h val="6.0199790469763294E-2"/>
        </c:manualLayout>
      </c:layout>
      <c:overlay val="0"/>
      <c:txPr>
        <a:bodyPr/>
        <a:lstStyle/>
        <a:p>
          <a:pPr>
            <a:defRPr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List1!$A$2:$A$12</c:f>
              <c:strCache>
                <c:ptCount val="11"/>
                <c:pt idx="0">
                  <c:v>voda</c:v>
                </c:pt>
                <c:pt idx="1">
                  <c:v>komunal.stor.</c:v>
                </c:pt>
                <c:pt idx="2">
                  <c:v>dimnik.stor.</c:v>
                </c:pt>
                <c:pt idx="3">
                  <c:v>vzdr.račun.prog.</c:v>
                </c:pt>
                <c:pt idx="4">
                  <c:v>založ.,tisk., oglaš.stor.</c:v>
                </c:pt>
                <c:pt idx="5">
                  <c:v>sanitarni pregl.</c:v>
                </c:pt>
                <c:pt idx="6">
                  <c:v>zdrav.pregledi</c:v>
                </c:pt>
                <c:pt idx="7">
                  <c:v>študentsko delo</c:v>
                </c:pt>
                <c:pt idx="8">
                  <c:v>avtorski hon, podj.pog.</c:v>
                </c:pt>
                <c:pt idx="9">
                  <c:v>ag.prov.in bančne st.</c:v>
                </c:pt>
                <c:pt idx="10">
                  <c:v>prijavnine-tekmovanja</c:v>
                </c:pt>
              </c:strCache>
            </c:strRef>
          </c:cat>
          <c:val>
            <c:numRef>
              <c:f>List1!$B$2:$B$12</c:f>
              <c:numCache>
                <c:formatCode>#,##0_ ;\-#,##0" "</c:formatCode>
                <c:ptCount val="11"/>
                <c:pt idx="0">
                  <c:v>14452</c:v>
                </c:pt>
                <c:pt idx="1">
                  <c:v>21269</c:v>
                </c:pt>
                <c:pt idx="2">
                  <c:v>1826.17</c:v>
                </c:pt>
                <c:pt idx="3">
                  <c:v>5760.77</c:v>
                </c:pt>
                <c:pt idx="4">
                  <c:v>18951.13</c:v>
                </c:pt>
                <c:pt idx="5">
                  <c:v>2507.31</c:v>
                </c:pt>
                <c:pt idx="6">
                  <c:v>2721.53</c:v>
                </c:pt>
                <c:pt idx="7">
                  <c:v>715.72</c:v>
                </c:pt>
                <c:pt idx="8">
                  <c:v>556.42999999999995</c:v>
                </c:pt>
                <c:pt idx="9">
                  <c:v>1043.48</c:v>
                </c:pt>
                <c:pt idx="10">
                  <c:v>1810.22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invertIfNegative val="0"/>
          <c:cat>
            <c:strRef>
              <c:f>List1!$A$2:$A$12</c:f>
              <c:strCache>
                <c:ptCount val="11"/>
                <c:pt idx="0">
                  <c:v>voda</c:v>
                </c:pt>
                <c:pt idx="1">
                  <c:v>komunal.stor.</c:v>
                </c:pt>
                <c:pt idx="2">
                  <c:v>dimnik.stor.</c:v>
                </c:pt>
                <c:pt idx="3">
                  <c:v>vzdr.račun.prog.</c:v>
                </c:pt>
                <c:pt idx="4">
                  <c:v>založ.,tisk., oglaš.stor.</c:v>
                </c:pt>
                <c:pt idx="5">
                  <c:v>sanitarni pregl.</c:v>
                </c:pt>
                <c:pt idx="6">
                  <c:v>zdrav.pregledi</c:v>
                </c:pt>
                <c:pt idx="7">
                  <c:v>študentsko delo</c:v>
                </c:pt>
                <c:pt idx="8">
                  <c:v>avtorski hon, podj.pog.</c:v>
                </c:pt>
                <c:pt idx="9">
                  <c:v>ag.prov.in bančne st.</c:v>
                </c:pt>
                <c:pt idx="10">
                  <c:v>prijavnine-tekmovanja</c:v>
                </c:pt>
              </c:strCache>
            </c:strRef>
          </c:cat>
          <c:val>
            <c:numRef>
              <c:f>List1!$C$2:$C$12</c:f>
              <c:numCache>
                <c:formatCode>#,##0_ ;\-#,##0" "</c:formatCode>
                <c:ptCount val="11"/>
                <c:pt idx="0">
                  <c:v>14770</c:v>
                </c:pt>
                <c:pt idx="1">
                  <c:v>21737</c:v>
                </c:pt>
                <c:pt idx="2">
                  <c:v>1866.35</c:v>
                </c:pt>
                <c:pt idx="3">
                  <c:v>5887.51</c:v>
                </c:pt>
                <c:pt idx="4">
                  <c:v>8000</c:v>
                </c:pt>
                <c:pt idx="5">
                  <c:v>3000</c:v>
                </c:pt>
                <c:pt idx="6">
                  <c:v>2781</c:v>
                </c:pt>
                <c:pt idx="7">
                  <c:v>731.47</c:v>
                </c:pt>
                <c:pt idx="8">
                  <c:v>568.66999999999996</c:v>
                </c:pt>
                <c:pt idx="9">
                  <c:v>1066.44</c:v>
                </c:pt>
                <c:pt idx="10">
                  <c:v>1850.04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List1!$A$2:$A$12</c:f>
              <c:strCache>
                <c:ptCount val="11"/>
                <c:pt idx="0">
                  <c:v>voda</c:v>
                </c:pt>
                <c:pt idx="1">
                  <c:v>komunal.stor.</c:v>
                </c:pt>
                <c:pt idx="2">
                  <c:v>dimnik.stor.</c:v>
                </c:pt>
                <c:pt idx="3">
                  <c:v>vzdr.račun.prog.</c:v>
                </c:pt>
                <c:pt idx="4">
                  <c:v>založ.,tisk., oglaš.stor.</c:v>
                </c:pt>
                <c:pt idx="5">
                  <c:v>sanitarni pregl.</c:v>
                </c:pt>
                <c:pt idx="6">
                  <c:v>zdrav.pregledi</c:v>
                </c:pt>
                <c:pt idx="7">
                  <c:v>študentsko delo</c:v>
                </c:pt>
                <c:pt idx="8">
                  <c:v>avtorski hon, podj.pog.</c:v>
                </c:pt>
                <c:pt idx="9">
                  <c:v>ag.prov.in bančne st.</c:v>
                </c:pt>
                <c:pt idx="10">
                  <c:v>prijavnine-tekmovanja</c:v>
                </c:pt>
              </c:strCache>
            </c:strRef>
          </c:cat>
          <c:val>
            <c:numRef>
              <c:f>List1!$D$2:$D$12</c:f>
              <c:numCache>
                <c:formatCode>#,##0_ ;\-#,##0" "</c:formatCode>
                <c:ptCount val="11"/>
                <c:pt idx="0">
                  <c:v>14259</c:v>
                </c:pt>
                <c:pt idx="1">
                  <c:v>19934</c:v>
                </c:pt>
                <c:pt idx="2">
                  <c:v>1904.53</c:v>
                </c:pt>
                <c:pt idx="3">
                  <c:v>5681.24</c:v>
                </c:pt>
                <c:pt idx="4">
                  <c:v>3509.84</c:v>
                </c:pt>
                <c:pt idx="5">
                  <c:v>2684.17</c:v>
                </c:pt>
                <c:pt idx="6">
                  <c:v>2047.35</c:v>
                </c:pt>
                <c:pt idx="7">
                  <c:v>0</c:v>
                </c:pt>
                <c:pt idx="8">
                  <c:v>0</c:v>
                </c:pt>
                <c:pt idx="9">
                  <c:v>929.99</c:v>
                </c:pt>
                <c:pt idx="10">
                  <c:v>1626.43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125888"/>
        <c:axId val="33006144"/>
      </c:barChart>
      <c:catAx>
        <c:axId val="33125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33006144"/>
        <c:crosses val="autoZero"/>
        <c:auto val="1"/>
        <c:lblAlgn val="ctr"/>
        <c:lblOffset val="100"/>
        <c:noMultiLvlLbl val="0"/>
      </c:catAx>
      <c:valAx>
        <c:axId val="33006144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3125888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/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37304458-6996-43A3-B248-112F4BA39C3E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632B6C78-3D0D-40AE-B50C-A3C7B230E954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42417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46FC7E14-C797-4A0C-B631-954C6CB095B0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31838"/>
            <a:ext cx="4873625" cy="36560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33" tIns="47467" rIns="94933" bIns="47467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435" y="4631452"/>
            <a:ext cx="5491480" cy="4387691"/>
          </a:xfrm>
          <a:prstGeom prst="rect">
            <a:avLst/>
          </a:prstGeom>
        </p:spPr>
        <p:txBody>
          <a:bodyPr vert="horz" lIns="94933" tIns="47467" rIns="94933" bIns="47467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A45D4474-9C82-4DA2-8B56-22CF67537687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84270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Znesek 42.221,91 € je sestavljen iz:</a:t>
            </a:r>
          </a:p>
          <a:p>
            <a:pPr>
              <a:buFontTx/>
              <a:buChar char="-"/>
            </a:pPr>
            <a:r>
              <a:rPr lang="sl-SI" dirty="0" smtClean="0"/>
              <a:t>17.871,48 € - nakup osnovnih sredstev iz nakazil MŠŠ za učila</a:t>
            </a:r>
          </a:p>
          <a:p>
            <a:pPr>
              <a:buFontTx/>
              <a:buChar char="-"/>
            </a:pPr>
            <a:r>
              <a:rPr lang="sl-SI" dirty="0" smtClean="0"/>
              <a:t>2.866,10</a:t>
            </a:r>
            <a:r>
              <a:rPr lang="sl-SI" baseline="0" dirty="0" smtClean="0"/>
              <a:t> € - nakup osnovnih sredstev iz donacij za šolski sklad</a:t>
            </a:r>
          </a:p>
          <a:p>
            <a:pPr>
              <a:buFontTx/>
              <a:buChar char="-"/>
            </a:pPr>
            <a:r>
              <a:rPr lang="sl-SI" baseline="0" dirty="0" smtClean="0"/>
              <a:t>21.484,33 – nakup novih učbenikov (prispevek staršev in nakazilo MŠŠ)</a:t>
            </a:r>
            <a:r>
              <a:rPr lang="sl-SI" dirty="0" smtClean="0"/>
              <a:t> 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11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12</a:t>
            </a:fld>
            <a:endParaRPr lang="sl-S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13</a:t>
            </a:fld>
            <a:endParaRPr lang="sl-S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15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nance 01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048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sl-SI" smtClean="0"/>
              <a:t>Kliknite, če želite urediti slog podnaslova matrice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896100" y="228600"/>
            <a:ext cx="1943100" cy="54864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1066800" y="228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inance 01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Primerjava -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944324086"/>
              </p:ext>
            </p:extLst>
          </p:nvPr>
        </p:nvGraphicFramePr>
        <p:xfrm>
          <a:off x="214282" y="571480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643042" y="571480"/>
            <a:ext cx="6815158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183604003"/>
              </p:ext>
            </p:extLst>
          </p:nvPr>
        </p:nvGraphicFramePr>
        <p:xfrm>
          <a:off x="1000100" y="642918"/>
          <a:ext cx="7929618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AMORTIZACIJA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084185825"/>
              </p:ext>
            </p:extLst>
          </p:nvPr>
        </p:nvGraphicFramePr>
        <p:xfrm>
          <a:off x="1285852" y="1000108"/>
          <a:ext cx="728667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ravokotnik 3"/>
          <p:cNvSpPr/>
          <p:nvPr/>
        </p:nvSpPr>
        <p:spPr>
          <a:xfrm>
            <a:off x="1571604" y="4509121"/>
            <a:ext cx="72488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400" dirty="0" smtClean="0">
                <a:solidFill>
                  <a:srgbClr val="7030A0"/>
                </a:solidFill>
              </a:rPr>
              <a:t>Znesek  19.289,65 € je sestavljen iz: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13.280,86  € - nakup osnovnih sredstev iz nakazil MIZKŠ 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 5.675,20 € - nakup osnovnih sredstev iz lastnih sredstev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    333,59 € - nakup osnovnih sredstev iz projekta Gibalo razvoja</a:t>
            </a:r>
            <a:endParaRPr lang="sl-SI" sz="1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71604" y="500042"/>
            <a:ext cx="6886596" cy="71438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Primerjava – STROŠKI DELA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79594353"/>
              </p:ext>
            </p:extLst>
          </p:nvPr>
        </p:nvGraphicFramePr>
        <p:xfrm>
          <a:off x="1142976" y="714356"/>
          <a:ext cx="7286676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0191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71604" y="500042"/>
            <a:ext cx="6886596" cy="71438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Primerjava – STROŠKI DELA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133770423"/>
              </p:ext>
            </p:extLst>
          </p:nvPr>
        </p:nvGraphicFramePr>
        <p:xfrm>
          <a:off x="1142976" y="785794"/>
          <a:ext cx="7286676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- ODHODKI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314010207"/>
              </p:ext>
            </p:extLst>
          </p:nvPr>
        </p:nvGraphicFramePr>
        <p:xfrm>
          <a:off x="428596" y="928670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00042"/>
            <a:ext cx="6715172" cy="500066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Primerjava – PRESEŽEK PRIHODKOV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377750645"/>
              </p:ext>
            </p:extLst>
          </p:nvPr>
        </p:nvGraphicFramePr>
        <p:xfrm>
          <a:off x="1907704" y="692696"/>
          <a:ext cx="652194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PoljeZBesedilom 5"/>
          <p:cNvSpPr txBox="1"/>
          <p:nvPr/>
        </p:nvSpPr>
        <p:spPr>
          <a:xfrm>
            <a:off x="1331640" y="3789040"/>
            <a:ext cx="78642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dirty="0" smtClean="0"/>
              <a:t>RAZPOREDITEV PRESEŽKA leta 2012:</a:t>
            </a:r>
          </a:p>
          <a:p>
            <a:endParaRPr lang="sl-SI" b="1" dirty="0" smtClean="0"/>
          </a:p>
          <a:p>
            <a:pPr>
              <a:buFontTx/>
              <a:buChar char="-"/>
            </a:pPr>
            <a:r>
              <a:rPr lang="sl-SI" dirty="0" smtClean="0"/>
              <a:t> 10.000,00 € - nakup osnovnih sredstev</a:t>
            </a:r>
          </a:p>
          <a:p>
            <a:pPr>
              <a:buFontTx/>
              <a:buChar char="-"/>
            </a:pPr>
            <a:r>
              <a:rPr lang="sl-SI" dirty="0" smtClean="0"/>
              <a:t> 25.000,00 € - pokrivanje stroškov naslednjega obračunskega obdobja</a:t>
            </a:r>
          </a:p>
          <a:p>
            <a:pPr>
              <a:buFontTx/>
              <a:buChar char="-"/>
            </a:pPr>
            <a:r>
              <a:rPr lang="sl-SI" dirty="0" smtClean="0"/>
              <a:t>   3.148,03 € - nerazporejeno</a:t>
            </a:r>
            <a:endParaRPr lang="sl-S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Sestava proračunskih prihodkov v letu 2012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705177014"/>
              </p:ext>
            </p:extLst>
          </p:nvPr>
        </p:nvGraphicFramePr>
        <p:xfrm>
          <a:off x="214282" y="571480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125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PRIHODKI UČENCEV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340624300"/>
              </p:ext>
            </p:extLst>
          </p:nvPr>
        </p:nvGraphicFramePr>
        <p:xfrm>
          <a:off x="214282" y="928670"/>
          <a:ext cx="8358246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DRUGI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91131135"/>
              </p:ext>
            </p:extLst>
          </p:nvPr>
        </p:nvGraphicFramePr>
        <p:xfrm>
          <a:off x="428596" y="857232"/>
          <a:ext cx="828680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810585908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MATERIALA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180707637"/>
              </p:ext>
            </p:extLst>
          </p:nvPr>
        </p:nvGraphicFramePr>
        <p:xfrm>
          <a:off x="428596" y="428604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ENERGIJE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998151577"/>
              </p:ext>
            </p:extLst>
          </p:nvPr>
        </p:nvGraphicFramePr>
        <p:xfrm>
          <a:off x="428596" y="642918"/>
          <a:ext cx="8286808" cy="585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155147517"/>
              </p:ext>
            </p:extLst>
          </p:nvPr>
        </p:nvGraphicFramePr>
        <p:xfrm>
          <a:off x="785786" y="500042"/>
          <a:ext cx="8143932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064903566"/>
              </p:ext>
            </p:extLst>
          </p:nvPr>
        </p:nvGraphicFramePr>
        <p:xfrm>
          <a:off x="642910" y="428604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Coins-S</Template>
  <TotalTime>1132</TotalTime>
  <Words>160</Words>
  <Application>Microsoft Office PowerPoint</Application>
  <PresentationFormat>Diaprojekcija na zaslonu (4:3)</PresentationFormat>
  <Paragraphs>33</Paragraphs>
  <Slides>15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15</vt:i4>
      </vt:variant>
    </vt:vector>
  </HeadingPairs>
  <TitlesOfParts>
    <vt:vector size="16" baseType="lpstr">
      <vt:lpstr>Default Design</vt:lpstr>
      <vt:lpstr> Primerjava - PRIHODKI </vt:lpstr>
      <vt:lpstr> Sestava proračunskih prihodkov v letu 2012 </vt:lpstr>
      <vt:lpstr>Primerjava – PRIHODKI UČENCEV </vt:lpstr>
      <vt:lpstr>Primerjava – DRUGI PRIHODKI </vt:lpstr>
      <vt:lpstr>Primerjava – STROŠKI  </vt:lpstr>
      <vt:lpstr>Primerjava – STROŠKI MATERIALA </vt:lpstr>
      <vt:lpstr>Primerjava – STROŠKI ENERGIJE </vt:lpstr>
      <vt:lpstr>Primerjava – STROŠKI STORITEV   </vt:lpstr>
      <vt:lpstr>Primerjava – STROŠKI STORITEV   </vt:lpstr>
      <vt:lpstr>Primerjava – STROŠKI STORITEV   </vt:lpstr>
      <vt:lpstr>Primerjava – AMORTIZACIJA   </vt:lpstr>
      <vt:lpstr>Primerjava – STROŠKI DELA  </vt:lpstr>
      <vt:lpstr>Primerjava – STROŠKI DELA </vt:lpstr>
      <vt:lpstr>Primerjava - ODHODKI </vt:lpstr>
      <vt:lpstr>Primerjava – PRESEŽEK PRIHODKOV </vt:lpstr>
    </vt:vector>
  </TitlesOfParts>
  <Company>bb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Melita</dc:creator>
  <cp:lastModifiedBy>Melita</cp:lastModifiedBy>
  <cp:revision>102</cp:revision>
  <dcterms:created xsi:type="dcterms:W3CDTF">2008-02-26T14:04:13Z</dcterms:created>
  <dcterms:modified xsi:type="dcterms:W3CDTF">2013-02-21T15:38:45Z</dcterms:modified>
</cp:coreProperties>
</file>